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sldIdLst>
    <p:sldId id="277" r:id="rId2"/>
  </p:sldIdLst>
  <p:sldSz cx="7562850" cy="10688638"/>
  <p:notesSz cx="6797675" cy="9928225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8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638" y="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C13DC66-2900-4883-911E-F0802CA4B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120" y="4512981"/>
            <a:ext cx="6932612" cy="1045112"/>
          </a:xfrm>
        </p:spPr>
        <p:txBody>
          <a:bodyPr>
            <a:noAutofit/>
          </a:bodyPr>
          <a:lstStyle>
            <a:lvl1pPr algn="ctr">
              <a:defRPr sz="7837" b="0" i="1">
                <a:gradFill>
                  <a:gsLst>
                    <a:gs pos="30000">
                      <a:schemeClr val="bg2"/>
                    </a:gs>
                    <a:gs pos="70000">
                      <a:schemeClr val="tx2"/>
                    </a:gs>
                  </a:gsLst>
                  <a:lin ang="2700000" scaled="0"/>
                </a:gradFill>
              </a:defRPr>
            </a:lvl1pPr>
          </a:lstStyle>
          <a:p>
            <a:r>
              <a:rPr lang="en-US" dirty="0"/>
              <a:t>Click to edit the presentation title</a:t>
            </a:r>
            <a:endParaRPr lang="fr-FR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3FCDC74-832B-4FE0-973D-FF19566D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120" y="5573930"/>
            <a:ext cx="6932612" cy="475051"/>
          </a:xfrm>
          <a:prstGeom prst="rect">
            <a:avLst/>
          </a:prstGeom>
        </p:spPr>
        <p:txBody>
          <a:bodyPr/>
          <a:lstStyle>
            <a:lvl1pPr algn="ctr">
              <a:defRPr sz="2156" b="0" spc="393" baseline="0">
                <a:solidFill>
                  <a:schemeClr val="bg2"/>
                </a:solidFill>
              </a:defRPr>
            </a:lvl1pPr>
          </a:lstStyle>
          <a:p>
            <a:pPr defTabSz="586412"/>
            <a:fld id="{0E2D3BF3-3CAC-4F5D-87E5-0498D91A531F}" type="datetime1">
              <a:rPr lang="en-US" smtClean="0">
                <a:solidFill>
                  <a:srgbClr val="D3A86A"/>
                </a:solidFill>
              </a:rPr>
              <a:pPr defTabSz="586412"/>
              <a:t>6/22/2023</a:t>
            </a:fld>
            <a:endParaRPr lang="fr-FR">
              <a:solidFill>
                <a:srgbClr val="D3A8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2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t 9" hidden="1">
            <a:extLst>
              <a:ext uri="{FF2B5EF4-FFF2-40B4-BE49-F238E27FC236}">
                <a16:creationId xmlns:a16="http://schemas.microsoft.com/office/drawing/2014/main" id="{9FA19FCF-28A6-4140-857F-9596F5A4D36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986" y="2476"/>
          <a:ext cx="985" cy="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Diapositive think-cell" r:id="rId5" imgW="347" imgH="348" progId="TCLayout.ActiveDocument.1">
                  <p:embed/>
                </p:oleObj>
              </mc:Choice>
              <mc:Fallback>
                <p:oleObj name="Diapositive think-cell" r:id="rId5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6" y="2476"/>
                        <a:ext cx="985" cy="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F7FBEC59-48F8-4E82-BD6B-726CBCCD0B2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98474" cy="2474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586412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10580" i="1" dirty="0">
              <a:solidFill>
                <a:prstClr val="white"/>
              </a:solidFill>
              <a:latin typeface="Times New Roman" panose="02020603050405020304" pitchFamily="18" charset="0"/>
              <a:sym typeface="Unna" panose="02040503070705020203" pitchFamily="18" charset="0"/>
            </a:endParaRPr>
          </a:p>
        </p:txBody>
      </p:sp>
      <p:sp>
        <p:nvSpPr>
          <p:cNvPr id="17" name="Espace réservé pour une image  16">
            <a:extLst>
              <a:ext uri="{FF2B5EF4-FFF2-40B4-BE49-F238E27FC236}">
                <a16:creationId xmlns:a16="http://schemas.microsoft.com/office/drawing/2014/main" id="{EB60071E-C3CF-4E7C-AA8D-406EF5F0CF7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-14887"/>
            <a:ext cx="7580440" cy="5067452"/>
          </a:xfrm>
        </p:spPr>
        <p:txBody>
          <a:bodyPr anchor="ctr"/>
          <a:lstStyle>
            <a:lvl1pPr>
              <a:defRPr lang="fr-FR" b="0" i="0" smtClean="0">
                <a:effectLst/>
              </a:defRPr>
            </a:lvl1pPr>
          </a:lstStyle>
          <a:p>
            <a:r>
              <a:rPr lang="fr-FR" b="0" i="0" dirty="0">
                <a:solidFill>
                  <a:srgbClr val="050033"/>
                </a:solidFill>
                <a:effectLst/>
                <a:latin typeface="Verdana" panose="020B0604030504040204" pitchFamily="34" charset="0"/>
              </a:rPr>
              <a:t>Click on the </a:t>
            </a:r>
            <a:r>
              <a:rPr lang="fr-FR" b="0" i="0" dirty="0" err="1">
                <a:solidFill>
                  <a:srgbClr val="050033"/>
                </a:solidFill>
                <a:effectLst/>
                <a:latin typeface="Verdana" panose="020B0604030504040204" pitchFamily="34" charset="0"/>
              </a:rPr>
              <a:t>icon</a:t>
            </a:r>
            <a:r>
              <a:rPr lang="fr-FR" b="0" i="0" dirty="0">
                <a:solidFill>
                  <a:srgbClr val="050033"/>
                </a:solidFill>
                <a:effectLst/>
                <a:latin typeface="Verdana" panose="020B0604030504040204" pitchFamily="34" charset="0"/>
              </a:rPr>
              <a:t> to </a:t>
            </a:r>
            <a:r>
              <a:rPr lang="fr-FR" b="0" i="0" dirty="0" err="1">
                <a:solidFill>
                  <a:srgbClr val="050033"/>
                </a:solidFill>
                <a:effectLst/>
                <a:latin typeface="Verdana" panose="020B0604030504040204" pitchFamily="34" charset="0"/>
              </a:rPr>
              <a:t>add</a:t>
            </a:r>
            <a:r>
              <a:rPr lang="fr-FR" b="0" i="0" dirty="0">
                <a:solidFill>
                  <a:srgbClr val="050033"/>
                </a:solidFill>
                <a:effectLst/>
                <a:latin typeface="Verdana" panose="020B0604030504040204" pitchFamily="34" charset="0"/>
              </a:rPr>
              <a:t> an image</a:t>
            </a:r>
            <a:endParaRPr lang="en-US" dirty="0"/>
          </a:p>
        </p:txBody>
      </p:sp>
      <p:sp>
        <p:nvSpPr>
          <p:cNvPr id="5" name="Espace réservé pour une image  7">
            <a:extLst>
              <a:ext uri="{FF2B5EF4-FFF2-40B4-BE49-F238E27FC236}">
                <a16:creationId xmlns:a16="http://schemas.microsoft.com/office/drawing/2014/main" id="{2AFE9D9B-F62C-544A-9E93-E6934F3EED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1896" y="233883"/>
            <a:ext cx="1241385" cy="1154890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Click on the </a:t>
            </a:r>
            <a:r>
              <a:rPr lang="fr-FR" dirty="0" err="1"/>
              <a:t>icon</a:t>
            </a:r>
            <a:r>
              <a:rPr lang="fr-FR" dirty="0"/>
              <a:t> to </a:t>
            </a:r>
            <a:r>
              <a:rPr lang="fr-FR" dirty="0" err="1"/>
              <a:t>add</a:t>
            </a:r>
            <a:r>
              <a:rPr lang="fr-FR" dirty="0"/>
              <a:t> a brand logo</a:t>
            </a:r>
            <a:endParaRPr lang="en-US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F111834-F8EC-234B-AC0F-84854A185016}"/>
              </a:ext>
            </a:extLst>
          </p:cNvPr>
          <p:cNvSpPr txBox="1"/>
          <p:nvPr userDrawn="1"/>
        </p:nvSpPr>
        <p:spPr>
          <a:xfrm>
            <a:off x="2624377" y="5659961"/>
            <a:ext cx="2320759" cy="1846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586412">
              <a:lnSpc>
                <a:spcPct val="120000"/>
              </a:lnSpc>
            </a:pPr>
            <a:endParaRPr lang="fr-FR" sz="1000" dirty="0">
              <a:solidFill>
                <a:prstClr val="white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C449DF1-36C2-5142-B0C9-D59E8D6EC6F0}"/>
              </a:ext>
            </a:extLst>
          </p:cNvPr>
          <p:cNvSpPr txBox="1"/>
          <p:nvPr userDrawn="1"/>
        </p:nvSpPr>
        <p:spPr>
          <a:xfrm>
            <a:off x="2638637" y="5291441"/>
            <a:ext cx="2320759" cy="1846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586412">
              <a:lnSpc>
                <a:spcPct val="120000"/>
              </a:lnSpc>
            </a:pPr>
            <a:endParaRPr lang="fr-FR" sz="1000" dirty="0">
              <a:solidFill>
                <a:prstClr val="white"/>
              </a:solidFill>
            </a:endParaRPr>
          </a:p>
        </p:txBody>
      </p:sp>
      <p:sp>
        <p:nvSpPr>
          <p:cNvPr id="13" name="Espace réservé du texte 3">
            <a:extLst>
              <a:ext uri="{FF2B5EF4-FFF2-40B4-BE49-F238E27FC236}">
                <a16:creationId xmlns:a16="http://schemas.microsoft.com/office/drawing/2014/main" id="{B2FDEDBC-2B7E-D540-B83C-3F8E402E92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38379" y="6265589"/>
            <a:ext cx="1982371" cy="2901088"/>
          </a:xfrm>
        </p:spPr>
        <p:txBody>
          <a:bodyPr/>
          <a:lstStyle/>
          <a:p>
            <a:pPr lvl="0"/>
            <a:r>
              <a:rPr lang="fr-FR" dirty="0" err="1"/>
              <a:t>Text</a:t>
            </a:r>
            <a:endParaRPr lang="fr-FR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D46FD847-8064-1E40-BA08-4F7C87EBD459}"/>
              </a:ext>
            </a:extLst>
          </p:cNvPr>
          <p:cNvCxnSpPr>
            <a:cxnSpLocks/>
          </p:cNvCxnSpPr>
          <p:nvPr userDrawn="1"/>
        </p:nvCxnSpPr>
        <p:spPr>
          <a:xfrm>
            <a:off x="2525599" y="7000384"/>
            <a:ext cx="0" cy="21409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BBFB6BA9-0BFA-A745-B868-8AC255B81FA2}"/>
              </a:ext>
            </a:extLst>
          </p:cNvPr>
          <p:cNvCxnSpPr>
            <a:cxnSpLocks/>
          </p:cNvCxnSpPr>
          <p:nvPr userDrawn="1"/>
        </p:nvCxnSpPr>
        <p:spPr>
          <a:xfrm>
            <a:off x="4945136" y="7000384"/>
            <a:ext cx="0" cy="21409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texte 3">
            <a:extLst>
              <a:ext uri="{FF2B5EF4-FFF2-40B4-BE49-F238E27FC236}">
                <a16:creationId xmlns:a16="http://schemas.microsoft.com/office/drawing/2014/main" id="{81691AFD-2F29-0A40-8F43-CF44A356BE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03972" y="6261054"/>
            <a:ext cx="1982371" cy="2901088"/>
          </a:xfrm>
        </p:spPr>
        <p:txBody>
          <a:bodyPr/>
          <a:lstStyle/>
          <a:p>
            <a:pPr lvl="0"/>
            <a:r>
              <a:rPr lang="fr-FR" dirty="0" err="1"/>
              <a:t>Text</a:t>
            </a:r>
            <a:endParaRPr lang="fr-FR" dirty="0"/>
          </a:p>
        </p:txBody>
      </p:sp>
      <p:sp>
        <p:nvSpPr>
          <p:cNvPr id="21" name="Espace réservé du texte 3">
            <a:extLst>
              <a:ext uri="{FF2B5EF4-FFF2-40B4-BE49-F238E27FC236}">
                <a16:creationId xmlns:a16="http://schemas.microsoft.com/office/drawing/2014/main" id="{54AE8AF7-AD87-CF4E-8074-95085193183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8147" y="6266602"/>
            <a:ext cx="1982371" cy="2901088"/>
          </a:xfrm>
        </p:spPr>
        <p:txBody>
          <a:bodyPr/>
          <a:lstStyle/>
          <a:p>
            <a:pPr lvl="0"/>
            <a:r>
              <a:rPr lang="fr-FR" dirty="0" err="1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58943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73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3457BC-4F60-4808-ABFF-21E2A5E4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1" y="212785"/>
            <a:ext cx="7399731" cy="2065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A2DED-C117-4B5A-9AFD-B12E48320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62" y="2531134"/>
            <a:ext cx="2801997" cy="2675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 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7FB499C-4523-1E4D-AE86-D92453E04E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9440" y="9333795"/>
            <a:ext cx="1263974" cy="108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6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/>
  <p:txStyles>
    <p:titleStyle>
      <a:lvl1pPr algn="l" defTabSz="1343676" rtl="0" eaLnBrk="1" latinLnBrk="0" hangingPunct="1">
        <a:lnSpc>
          <a:spcPct val="100000"/>
        </a:lnSpc>
        <a:spcBef>
          <a:spcPct val="0"/>
        </a:spcBef>
        <a:buNone/>
        <a:defRPr sz="6466" kern="1200"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2700000" scaled="0"/>
          </a:gradFill>
          <a:latin typeface="+mj-lt"/>
          <a:ea typeface="+mj-ea"/>
          <a:cs typeface="+mj-cs"/>
        </a:defRPr>
      </a:lvl1pPr>
    </p:titleStyle>
    <p:bodyStyle>
      <a:lvl1pPr marL="18514" indent="0" algn="l" defTabSz="1343676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Wingdings" panose="05000000000000000000" pitchFamily="2" charset="2"/>
        <a:buNone/>
        <a:defRPr sz="1100" kern="1200">
          <a:solidFill>
            <a:schemeClr val="bg1"/>
          </a:solidFill>
          <a:latin typeface="+mn-lt"/>
          <a:ea typeface="+mn-ea"/>
          <a:cs typeface="+mn-cs"/>
        </a:defRPr>
      </a:lvl1pPr>
      <a:lvl2pPr marL="690352" indent="0" algn="l" defTabSz="1343676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Wingdings" panose="05000000000000000000" pitchFamily="2" charset="2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191" indent="0" algn="l" defTabSz="1343676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Wingdings" panose="05000000000000000000" pitchFamily="2" charset="2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2034030" indent="0" algn="l" defTabSz="1343676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Wingdings" panose="05000000000000000000" pitchFamily="2" charset="2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705867" indent="0" algn="l" defTabSz="1343676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Wingdings" panose="05000000000000000000" pitchFamily="2" charset="2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3695111" indent="-335919" algn="l" defTabSz="1343676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6pPr>
      <a:lvl7pPr marL="4366949" indent="-335919" algn="l" defTabSz="1343676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7pPr>
      <a:lvl8pPr marL="5038787" indent="-335919" algn="l" defTabSz="1343676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8pPr>
      <a:lvl9pPr marL="5710625" indent="-335919" algn="l" defTabSz="1343676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1pPr>
      <a:lvl2pPr marL="671838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343676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3pPr>
      <a:lvl4pPr marL="2015515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4pPr>
      <a:lvl5pPr marL="2687353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5pPr>
      <a:lvl6pPr marL="3359191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6pPr>
      <a:lvl7pPr marL="4031029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7pPr>
      <a:lvl8pPr marL="4702868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8pPr>
      <a:lvl9pPr marL="5374705" algn="l" defTabSz="1343676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367">
          <p15:clr>
            <a:srgbClr val="F26B43"/>
          </p15:clr>
        </p15:guide>
        <p15:guide id="2" pos="23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image" Target="../media/image3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 6" hidden="1">
            <a:extLst>
              <a:ext uri="{FF2B5EF4-FFF2-40B4-BE49-F238E27FC236}">
                <a16:creationId xmlns:a16="http://schemas.microsoft.com/office/drawing/2014/main" id="{0D6CCE61-2A7F-48B7-BD5C-D285BF49151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-8160780" y="-3880568"/>
          <a:ext cx="3111" cy="3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Diapositive think-cell" r:id="rId5" imgW="347" imgH="348" progId="TCLayout.ActiveDocument.1">
                  <p:embed/>
                </p:oleObj>
              </mc:Choice>
              <mc:Fallback>
                <p:oleObj name="Diapositive think-cell" r:id="rId5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8160780" y="-3880568"/>
                        <a:ext cx="3111" cy="3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Espace réservé pour une image  9">
            <a:extLst>
              <a:ext uri="{FF2B5EF4-FFF2-40B4-BE49-F238E27FC236}">
                <a16:creationId xmlns:a16="http://schemas.microsoft.com/office/drawing/2014/main" id="{22F70046-9CFF-4F4C-B6E0-BCEA0F53D53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9576" y="-14887"/>
            <a:ext cx="7589717" cy="4944215"/>
          </a:xfr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F2B6E1-A292-AC49-B8EC-49BA63F133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36723" y="6275605"/>
            <a:ext cx="2418735" cy="4265873"/>
          </a:xfrm>
        </p:spPr>
        <p:txBody>
          <a:bodyPr>
            <a:normAutofit/>
          </a:bodyPr>
          <a:lstStyle/>
          <a:p>
            <a:r>
              <a:rPr lang="ru-RU" sz="1400" b="1" dirty="0">
                <a:ea typeface="Verdana" panose="020B0604030504040204" pitchFamily="34" charset="0"/>
                <a:cs typeface="Verdana" panose="020B0604030504040204" pitchFamily="34" charset="0"/>
              </a:rPr>
              <a:t> ОБЯЗАННОСТИ</a:t>
            </a:r>
            <a:r>
              <a:rPr lang="en-GB" sz="1400" b="1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br>
              <a:rPr lang="en-US" sz="1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8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Обеспечение эффективного и быстрого обслуживания гостей бара.</a:t>
            </a:r>
          </a:p>
          <a:p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Принятие заказов и работа в системе </a:t>
            </a:r>
            <a:r>
              <a:rPr lang="en-US" sz="1200" dirty="0">
                <a:ea typeface="Verdana" panose="020B0604030504040204" pitchFamily="34" charset="0"/>
                <a:cs typeface="Verdana" panose="020B0604030504040204" pitchFamily="34" charset="0"/>
              </a:rPr>
              <a:t>MICROS</a:t>
            </a:r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2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Общение с гостями и оказывание им помощи в выборе блюд и напитков;</a:t>
            </a:r>
          </a:p>
          <a:p>
            <a:endParaRPr lang="ru-RU" sz="1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AA6D09-A6D6-8541-8ECA-A1183C59B2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02953" y="6266602"/>
            <a:ext cx="2215764" cy="4033338"/>
          </a:xfrm>
        </p:spPr>
        <p:txBody>
          <a:bodyPr>
            <a:normAutofit fontScale="92500"/>
          </a:bodyPr>
          <a:lstStyle/>
          <a:p>
            <a:r>
              <a:rPr lang="ru-RU" sz="1400" b="1" dirty="0">
                <a:ea typeface="Verdana" panose="020B0604030504040204" pitchFamily="34" charset="0"/>
                <a:cs typeface="Verdana" panose="020B0604030504040204" pitchFamily="34" charset="0"/>
              </a:rPr>
              <a:t>УСЛОВИЯ</a:t>
            </a:r>
            <a:r>
              <a:rPr lang="en-GB" sz="1400" b="1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sz="14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sz="1200" dirty="0"/>
              <a:t>O</a:t>
            </a:r>
            <a:r>
              <a:rPr lang="ru-RU" sz="1200" dirty="0"/>
              <a:t>тличная и дружная команда;</a:t>
            </a:r>
          </a:p>
          <a:p>
            <a:r>
              <a:rPr lang="ru-RU" sz="1200" dirty="0"/>
              <a:t>Возможность развития</a:t>
            </a:r>
          </a:p>
          <a:p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Оформление по ТК РФ;</a:t>
            </a:r>
          </a:p>
          <a:p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Программы лояльности   для сотрудников; </a:t>
            </a:r>
            <a:endParaRPr lang="en-US" sz="12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200" dirty="0">
                <a:ea typeface="Verdana" panose="020B0604030504040204" pitchFamily="34" charset="0"/>
                <a:cs typeface="Verdana" panose="020B0604030504040204" pitchFamily="34" charset="0"/>
              </a:rPr>
              <a:t>Добровольное медицинское страхование. </a:t>
            </a:r>
          </a:p>
          <a:p>
            <a:r>
              <a:rPr lang="ru-RU" sz="1200">
                <a:ea typeface="Verdana" panose="020B0604030504040204" pitchFamily="34" charset="0"/>
                <a:cs typeface="Verdana" panose="020B0604030504040204" pitchFamily="34" charset="0"/>
              </a:rPr>
              <a:t>График 2/2.</a:t>
            </a:r>
            <a:endParaRPr lang="fr-FR" sz="12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2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2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400" b="1" dirty="0">
                <a:ea typeface="Verdana" panose="020B0604030504040204" pitchFamily="34" charset="0"/>
                <a:cs typeface="Verdana" panose="020B0604030504040204" pitchFamily="34" charset="0"/>
              </a:rPr>
              <a:t>КОНТАКТЫ</a:t>
            </a:r>
            <a:endParaRPr lang="fr-FR" sz="12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400" dirty="0">
                <a:ea typeface="Verdana" panose="020B0604030504040204" pitchFamily="34" charset="0"/>
                <a:cs typeface="Verdana" panose="020B0604030504040204" pitchFamily="34" charset="0"/>
              </a:rPr>
              <a:t>Т</a:t>
            </a:r>
            <a:r>
              <a:rPr lang="en-US" sz="1400" dirty="0">
                <a:ea typeface="Verdana" panose="020B0604030504040204" pitchFamily="34" charset="0"/>
                <a:cs typeface="Verdana" panose="020B0604030504040204" pitchFamily="34" charset="0"/>
              </a:rPr>
              <a:t>&amp;C</a:t>
            </a:r>
          </a:p>
          <a:p>
            <a:r>
              <a:rPr lang="en-US" sz="1400" dirty="0" err="1">
                <a:ea typeface="Verdana" panose="020B0604030504040204" pitchFamily="34" charset="0"/>
                <a:cs typeface="Verdana" panose="020B0604030504040204" pitchFamily="34" charset="0"/>
              </a:rPr>
              <a:t>Shumakova</a:t>
            </a:r>
            <a:r>
              <a:rPr lang="en-US" sz="1400" dirty="0">
                <a:ea typeface="Verdana" panose="020B0604030504040204" pitchFamily="34" charset="0"/>
                <a:cs typeface="Verdana" panose="020B0604030504040204" pitchFamily="34" charset="0"/>
              </a:rPr>
              <a:t> Natalia</a:t>
            </a:r>
            <a:endParaRPr lang="fr-FR" sz="1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1400" dirty="0"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1400" dirty="0">
                <a:ea typeface="Verdana" panose="020B0604030504040204" pitchFamily="34" charset="0"/>
                <a:cs typeface="Verdana" panose="020B0604030504040204" pitchFamily="34" charset="0"/>
              </a:rPr>
              <a:t>7140</a:t>
            </a:r>
            <a:r>
              <a:rPr lang="ru-RU" sz="1400" dirty="0"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en-US" sz="1400" dirty="0" err="1">
                <a:ea typeface="Verdana" panose="020B0604030504040204" pitchFamily="34" charset="0"/>
                <a:cs typeface="Verdana" panose="020B0604030504040204" pitchFamily="34" charset="0"/>
              </a:rPr>
              <a:t>hr</a:t>
            </a:r>
            <a:r>
              <a:rPr lang="fr-FR" sz="1400" dirty="0">
                <a:ea typeface="Verdana" panose="020B0604030504040204" pitchFamily="34" charset="0"/>
                <a:cs typeface="Verdana" panose="020B0604030504040204" pitchFamily="34" charset="0"/>
              </a:rPr>
              <a:t>@accor.com</a:t>
            </a:r>
          </a:p>
          <a:p>
            <a:r>
              <a:rPr lang="ru-RU" dirty="0">
                <a:ea typeface="Verdana" panose="020B0604030504040204" pitchFamily="34" charset="0"/>
                <a:cs typeface="Verdana" panose="020B0604030504040204" pitchFamily="34" charset="0"/>
              </a:rPr>
              <a:t>+ 7 910 422 73 26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00DF41F-B7F2-F545-838C-EC39C744D7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0622" y="6266601"/>
            <a:ext cx="2206101" cy="4274877"/>
          </a:xfrm>
        </p:spPr>
        <p:txBody>
          <a:bodyPr>
            <a:normAutofit/>
          </a:bodyPr>
          <a:lstStyle/>
          <a:p>
            <a:r>
              <a:rPr lang="ru-RU" sz="1400" b="1" dirty="0">
                <a:ea typeface="Verdana" panose="020B0604030504040204" pitchFamily="34" charset="0"/>
                <a:cs typeface="Verdana" panose="020B0604030504040204" pitchFamily="34" charset="0"/>
              </a:rPr>
              <a:t>ОПЫТ И НАВЫКИ</a:t>
            </a:r>
            <a:r>
              <a:rPr lang="en-GB" sz="1400" b="1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ru-RU" sz="1200" dirty="0"/>
          </a:p>
          <a:p>
            <a:endParaRPr lang="ru-RU" sz="1200" dirty="0"/>
          </a:p>
          <a:p>
            <a:r>
              <a:rPr lang="ru-RU" sz="1200" dirty="0"/>
              <a:t>Знание английского языка</a:t>
            </a:r>
            <a:r>
              <a:rPr lang="en-US" sz="1200" dirty="0"/>
              <a:t> </a:t>
            </a:r>
            <a:r>
              <a:rPr lang="ru-RU" sz="1200"/>
              <a:t>(желательно);</a:t>
            </a:r>
            <a:endParaRPr lang="ru-RU" sz="1200" dirty="0"/>
          </a:p>
          <a:p>
            <a:r>
              <a:rPr lang="ru-RU" sz="1200" dirty="0"/>
              <a:t>Командный дух ;</a:t>
            </a:r>
          </a:p>
          <a:p>
            <a:r>
              <a:rPr lang="ru-RU" sz="1200" dirty="0"/>
              <a:t>Готовность учиться новому;</a:t>
            </a:r>
            <a:endParaRPr lang="fr-FR" sz="1200" dirty="0"/>
          </a:p>
        </p:txBody>
      </p:sp>
      <p:sp>
        <p:nvSpPr>
          <p:cNvPr id="36" name="Titre 4">
            <a:extLst>
              <a:ext uri="{FF2B5EF4-FFF2-40B4-BE49-F238E27FC236}">
                <a16:creationId xmlns:a16="http://schemas.microsoft.com/office/drawing/2014/main" id="{D8F9FC36-D70F-8A41-ADA3-32A05738BCEB}"/>
              </a:ext>
            </a:extLst>
          </p:cNvPr>
          <p:cNvSpPr txBox="1">
            <a:spLocks/>
          </p:cNvSpPr>
          <p:nvPr/>
        </p:nvSpPr>
        <p:spPr>
          <a:xfrm>
            <a:off x="0" y="4991618"/>
            <a:ext cx="7562849" cy="1274984"/>
          </a:xfrm>
          <a:prstGeom prst="rect">
            <a:avLst/>
          </a:prstGeom>
        </p:spPr>
        <p:txBody>
          <a:bodyPr vert="horz" lIns="91413" tIns="45706" rIns="91413" bIns="45706" rtlCol="0" anchor="ctr">
            <a:normAutofit/>
          </a:bodyPr>
          <a:lstStyle>
            <a:lvl1pPr algn="l" defTabSz="134407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68" kern="1200">
                <a:gradFill>
                  <a:gsLst>
                    <a:gs pos="0">
                      <a:schemeClr val="bg2"/>
                    </a:gs>
                    <a:gs pos="100000">
                      <a:schemeClr val="tx2"/>
                    </a:gs>
                  </a:gsLst>
                  <a:lin ang="27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  <a:cs typeface="Gotham Medium"/>
              </a:rPr>
              <a:t> Ibis</a:t>
            </a:r>
            <a:r>
              <a:rPr lang="ru-RU" sz="1800" b="1" dirty="0">
                <a:solidFill>
                  <a:schemeClr val="bg1"/>
                </a:solidFill>
                <a:latin typeface="+mn-lt"/>
                <a:cs typeface="Gotham Medium"/>
              </a:rPr>
              <a:t> </a:t>
            </a:r>
            <a:r>
              <a:rPr lang="en-GB" sz="1800" b="1" dirty="0">
                <a:solidFill>
                  <a:schemeClr val="bg1"/>
                </a:solidFill>
                <a:latin typeface="+mn-lt"/>
                <a:cs typeface="Gotham Medium"/>
              </a:rPr>
              <a:t>Moscow Paveletskaya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Бармен</a:t>
            </a:r>
            <a:r>
              <a:rPr lang="en-US" sz="1800" b="1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1800" b="1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Бариста)</a:t>
            </a:r>
            <a:endParaRPr lang="en-US" sz="2000" b="1" dirty="0">
              <a:solidFill>
                <a:prstClr val="white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itre 4">
            <a:extLst>
              <a:ext uri="{FF2B5EF4-FFF2-40B4-BE49-F238E27FC236}">
                <a16:creationId xmlns:a16="http://schemas.microsoft.com/office/drawing/2014/main" id="{1CC75C37-0C59-C140-A750-D740F772CE2F}"/>
              </a:ext>
            </a:extLst>
          </p:cNvPr>
          <p:cNvSpPr txBox="1">
            <a:spLocks/>
          </p:cNvSpPr>
          <p:nvPr/>
        </p:nvSpPr>
        <p:spPr>
          <a:xfrm>
            <a:off x="2039707" y="5214627"/>
            <a:ext cx="3518595" cy="1114265"/>
          </a:xfrm>
          <a:prstGeom prst="rect">
            <a:avLst/>
          </a:prstGeom>
        </p:spPr>
        <p:txBody>
          <a:bodyPr vert="horz" lIns="91413" tIns="45706" rIns="91413" bIns="45706" rtlCol="0" anchor="ctr">
            <a:normAutofit/>
          </a:bodyPr>
          <a:lstStyle>
            <a:lvl1pPr algn="l" defTabSz="134407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68" kern="1200">
                <a:gradFill>
                  <a:gsLst>
                    <a:gs pos="0">
                      <a:schemeClr val="bg2"/>
                    </a:gs>
                    <a:gs pos="100000">
                      <a:schemeClr val="tx2"/>
                    </a:gs>
                  </a:gsLst>
                  <a:lin ang="27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000" b="1" dirty="0">
              <a:solidFill>
                <a:srgbClr val="D3A8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0CAD61C7-4354-407D-8771-FAB48D3457E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-8163890" y="-3883679"/>
            <a:ext cx="311005" cy="3110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586412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7837" i="1">
              <a:solidFill>
                <a:prstClr val="white"/>
              </a:solidFill>
              <a:latin typeface="Times New Roman" panose="02020603050405020304" pitchFamily="18" charset="0"/>
              <a:sym typeface="Unna" panose="02040503070705020203" pitchFamily="18" charset="0"/>
            </a:endParaRPr>
          </a:p>
        </p:txBody>
      </p:sp>
      <p:sp>
        <p:nvSpPr>
          <p:cNvPr id="14" name="Titre 4">
            <a:extLst>
              <a:ext uri="{FF2B5EF4-FFF2-40B4-BE49-F238E27FC236}">
                <a16:creationId xmlns:a16="http://schemas.microsoft.com/office/drawing/2014/main" id="{88A53B4C-771F-954F-B243-8899D9184C9C}"/>
              </a:ext>
            </a:extLst>
          </p:cNvPr>
          <p:cNvSpPr txBox="1">
            <a:spLocks/>
          </p:cNvSpPr>
          <p:nvPr/>
        </p:nvSpPr>
        <p:spPr>
          <a:xfrm>
            <a:off x="323291" y="1817367"/>
            <a:ext cx="4129428" cy="714068"/>
          </a:xfrm>
          <a:prstGeom prst="rect">
            <a:avLst/>
          </a:prstGeom>
        </p:spPr>
        <p:txBody>
          <a:bodyPr vert="horz" lIns="91413" tIns="45706" rIns="91413" bIns="45706" rtlCol="0" anchor="ctr">
            <a:noAutofit/>
          </a:bodyPr>
          <a:lstStyle>
            <a:lvl1pPr algn="l" defTabSz="134407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68" kern="1200">
                <a:gradFill>
                  <a:gsLst>
                    <a:gs pos="0">
                      <a:schemeClr val="bg2"/>
                    </a:gs>
                    <a:gs pos="100000">
                      <a:schemeClr val="tx2"/>
                    </a:gs>
                  </a:gsLst>
                  <a:lin ang="27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999" i="1">
                <a:solidFill>
                  <a:srgbClr val="14143A"/>
                </a:solidFill>
              </a:rPr>
              <a:t>Open a world – your world</a:t>
            </a:r>
            <a:endParaRPr lang="en-US" sz="3999" b="1">
              <a:solidFill>
                <a:srgbClr val="14143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291" y="81348"/>
            <a:ext cx="1241385" cy="127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761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lw.spxYQf6Fx7Sns26wZ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g11dAqfS0KUp_.I_E.w3A"/>
</p:tagLst>
</file>

<file path=ppt/theme/theme1.xml><?xml version="1.0" encoding="utf-8"?>
<a:theme xmlns:a="http://schemas.openxmlformats.org/drawingml/2006/main" name="1_Recruiting - Eco &amp; Midscale">
  <a:themeElements>
    <a:clrScheme name="Personnalisé 28">
      <a:dk1>
        <a:srgbClr val="14143A"/>
      </a:dk1>
      <a:lt1>
        <a:sysClr val="window" lastClr="FFFFFF"/>
      </a:lt1>
      <a:dk2>
        <a:srgbClr val="A88054"/>
      </a:dk2>
      <a:lt2>
        <a:srgbClr val="D3A86A"/>
      </a:lt2>
      <a:accent1>
        <a:srgbClr val="84162F"/>
      </a:accent1>
      <a:accent2>
        <a:srgbClr val="14143A"/>
      </a:accent2>
      <a:accent3>
        <a:srgbClr val="27666E"/>
      </a:accent3>
      <a:accent4>
        <a:srgbClr val="CC4C3C"/>
      </a:accent4>
      <a:accent5>
        <a:srgbClr val="778CA5"/>
      </a:accent5>
      <a:accent6>
        <a:srgbClr val="FFD280"/>
      </a:accent6>
      <a:hlink>
        <a:srgbClr val="84162F"/>
      </a:hlink>
      <a:folHlink>
        <a:srgbClr val="27666E"/>
      </a:folHlink>
    </a:clrScheme>
    <a:fontScheme name="Personnalisé 44">
      <a:majorFont>
        <a:latin typeface="Times New Roman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ctr">
        <a:spAutoFit/>
      </a:bodyPr>
      <a:lstStyle>
        <a:defPPr algn="l">
          <a:lnSpc>
            <a:spcPct val="120000"/>
          </a:lnSpc>
          <a:defRPr sz="1000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" id="{D3BFA201-419C-2543-AA32-4356FBE07B37}" vid="{0031D89D-FE64-1347-B72A-E9395C21A6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8259</TotalTime>
  <Words>112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Gotham Medium</vt:lpstr>
      <vt:lpstr>Times New Roman</vt:lpstr>
      <vt:lpstr>Unna</vt:lpstr>
      <vt:lpstr>Verdana</vt:lpstr>
      <vt:lpstr>Wingdings</vt:lpstr>
      <vt:lpstr>1_Recruiting - Eco &amp; Midscale</vt:lpstr>
      <vt:lpstr>Diapositive think-cell</vt:lpstr>
      <vt:lpstr>PowerPoint Presentation</vt:lpstr>
    </vt:vector>
  </TitlesOfParts>
  <Company>Carine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HOTEL NAME OR ENTRY Job position Type de contrat</dc:title>
  <dc:creator>Carine Carine</dc:creator>
  <cp:lastModifiedBy>SHUMAKOVA Natalia - IBIS Moscow Paveletskaya HR</cp:lastModifiedBy>
  <cp:revision>105</cp:revision>
  <cp:lastPrinted>2017-10-25T13:54:44Z</cp:lastPrinted>
  <dcterms:created xsi:type="dcterms:W3CDTF">2016-01-29T14:26:31Z</dcterms:created>
  <dcterms:modified xsi:type="dcterms:W3CDTF">2023-06-22T11:47:48Z</dcterms:modified>
</cp:coreProperties>
</file>